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60" r:id="rId3"/>
    <p:sldId id="269" r:id="rId4"/>
    <p:sldId id="284" r:id="rId5"/>
    <p:sldId id="261" r:id="rId6"/>
    <p:sldId id="313" r:id="rId7"/>
    <p:sldId id="286" r:id="rId8"/>
    <p:sldId id="314" r:id="rId9"/>
    <p:sldId id="288" r:id="rId10"/>
    <p:sldId id="310" r:id="rId11"/>
    <p:sldId id="299" r:id="rId12"/>
    <p:sldId id="321" r:id="rId13"/>
    <p:sldId id="317" r:id="rId14"/>
    <p:sldId id="316" r:id="rId15"/>
    <p:sldId id="291" r:id="rId16"/>
    <p:sldId id="324" r:id="rId17"/>
    <p:sldId id="293" r:id="rId18"/>
    <p:sldId id="326" r:id="rId19"/>
    <p:sldId id="329" r:id="rId20"/>
    <p:sldId id="295" r:id="rId21"/>
    <p:sldId id="327" r:id="rId22"/>
    <p:sldId id="297" r:id="rId23"/>
    <p:sldId id="330" r:id="rId24"/>
    <p:sldId id="300" r:id="rId25"/>
    <p:sldId id="301" r:id="rId26"/>
    <p:sldId id="280" r:id="rId27"/>
    <p:sldId id="302" r:id="rId28"/>
    <p:sldId id="331" r:id="rId29"/>
    <p:sldId id="332" r:id="rId30"/>
    <p:sldId id="303" r:id="rId31"/>
    <p:sldId id="306" r:id="rId32"/>
    <p:sldId id="333" r:id="rId33"/>
    <p:sldId id="335" r:id="rId34"/>
    <p:sldId id="308" r:id="rId35"/>
    <p:sldId id="336" r:id="rId36"/>
    <p:sldId id="267" r:id="rId37"/>
    <p:sldId id="283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A19587"/>
    <a:srgbClr val="FFD757"/>
    <a:srgbClr val="FFCD2F"/>
    <a:srgbClr val="FFEB95"/>
    <a:srgbClr val="472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howGuides="1">
      <p:cViewPr varScale="1">
        <p:scale>
          <a:sx n="100" d="100"/>
          <a:sy n="100" d="100"/>
        </p:scale>
        <p:origin x="904" y="176"/>
      </p:cViewPr>
      <p:guideLst>
        <p:guide orient="horz" pos="686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49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tags" Target="tags/tag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72B8-DFA0-42D4-BB56-C041186E9AEC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E786-4216-45F2-862D-D7FBD8328B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4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5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66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00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40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945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4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329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06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40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21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40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62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525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75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4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15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32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F854487-5C52-43DE-8040-E4597B8E6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066D38B3-FFF9-4D55-BB90-5F1457DCC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BA9CFA4-BBAC-4A85-95C0-B8362F921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AC0A92B-882F-4EAE-9CD9-C3638E88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BFF9EE6-DCF3-4596-AFC1-8B9F75DC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C100B32-1CD8-4584-AFFC-468F16A3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2213848-5DFF-4229-945E-D09C771F5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2CBE1A3-AB9C-4EE4-9F5F-3687D6E54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546D30A-713C-45BF-8230-18DA0B82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06AA1D7-D90D-4E95-B9BC-EBF858AF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4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C8677BFC-1CEB-4EC9-BDFE-223EC88FE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C785C34F-4519-4606-8E0E-0897A9DCA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AFCC154-5B53-4BCA-8718-4ED3FD4F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139DA60-5E9B-4090-8D53-F1001C33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BDCC125-0D3E-4EA9-A7C8-6B7F205D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23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5C4D18D-7DCA-4907-BF3A-2579F502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1CA1271-3E82-497F-8B53-0F1867D99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DD3CAA6-9D80-4D7F-B066-F05B326E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872E402-B1CB-4A42-A678-0F755DC0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FFC4956-AD1F-4860-9AD2-0BF20646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9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A2BCA75-1F57-42BB-BA48-FF7C11F9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70ED596-E120-41AB-A9D0-0C265B708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14CC783-0900-49CE-BA3B-0DAB551A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3FE88C5-D9F1-4EFA-AC3A-FFECD8F1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2B71C59-EA95-4156-B37F-1D9181F1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14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F93CE9B-26F4-4B05-91AD-7D5BBED7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5CDBC56-9665-4D60-9294-B80E2DB8F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11C4657-3D75-49B8-8964-65075368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E6B204F-8CF6-4A2B-9F70-F87F2391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6A51D15-F7E4-4DE1-A5B4-83ECC6D1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0F6C39E-8093-41EE-A607-8E5F0170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2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3266374-AFE4-4831-A5D4-D610A238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83994A4-C448-4CA5-B862-08CF03A3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A7DDCC8E-BB47-4F1D-9799-9F4191D8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8BEBAE0C-F973-4EB6-863C-C1E8B652D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DA79FA2-E550-4485-B4C1-39F22F975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96B10B1F-8655-45D2-B5B4-9F8EC0F3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A550D1C5-417B-4AB3-955E-4882CCE7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30A9BB96-5048-4114-8119-6433A9C2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99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0AD0C29-217F-4361-8E80-7465E78B13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750" y="85725"/>
            <a:ext cx="11610975" cy="6686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2372D81-DD6F-46C0-89FD-3F7395D2DE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493653" y="935520"/>
            <a:ext cx="1054699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AB82DFE-C0A5-4AD2-BA2A-E99A9A69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100C2B3D-536B-48EA-852C-D6CAA923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62DEAD2-81E2-4AFD-9589-38B34A21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43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BE64A12-4BAB-4E3A-8DA9-52A095F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BE86420-FFFC-40E3-948C-4C3076A70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B3064B2-4C4C-4E59-A636-386101A72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561F877-3A10-4449-A41F-F5F4AAD7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AC1BDEC-2A6B-4B59-BC79-E457B820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43395E7-F1F8-46C5-AD62-DAF3BA33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6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ECE34F2-1AAA-482B-95A0-022B6E04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41391EE8-C5F4-4CEE-AE7B-A88CEEB0C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05BB1AC-FA53-469F-94F1-F54377A90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83E5B89E-D193-4E52-8679-A2EF6BFB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0BA0B5B-4620-420D-8049-B1459F88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EBE54AB-C10C-4E82-808F-078B0114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17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97CC79CE-D0B9-4A26-A9C7-D1A3715F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9400D15-5A87-4F32-85DB-F6625FF3D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6224C90-B32D-4839-A49B-9CC172D2C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F812B-C032-45E8-ABE9-CC3D372FACD1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015ABAE-7824-4CF1-89BB-15DFE2DCC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6C655C6-FC82-4699-BFEB-5D510E174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F4E1D-8AC2-401E-B33A-12C05253EA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4.jpe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7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37.png"/><Relationship Id="rId9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6.jpe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B949A565-F083-4ED1-A28E-C3C22692CFCA}"/>
              </a:ext>
            </a:extLst>
          </p:cNvPr>
          <p:cNvGrpSpPr/>
          <p:nvPr/>
        </p:nvGrpSpPr>
        <p:grpSpPr>
          <a:xfrm>
            <a:off x="341926" y="208486"/>
            <a:ext cx="11441759" cy="5883467"/>
            <a:chOff x="341926" y="208486"/>
            <a:chExt cx="11441759" cy="5883467"/>
          </a:xfrm>
        </p:grpSpPr>
        <p:pic>
          <p:nvPicPr>
            <p:cNvPr id="135" name="图片 13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>
            <a:extLst>
              <a:ext uri="{FF2B5EF4-FFF2-40B4-BE49-F238E27FC236}">
                <a16:creationId xmlns="" xmlns:a16="http://schemas.microsoft.com/office/drawing/2014/main" id="{1BAFA7BC-5608-4A87-BF91-9451441194C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r="59575"/>
          <a:stretch/>
        </p:blipFill>
        <p:spPr>
          <a:xfrm>
            <a:off x="9038821" y="512495"/>
            <a:ext cx="2208207" cy="792549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="" xmlns:a16="http://schemas.microsoft.com/office/drawing/2014/main" id="{C7841B54-9F73-4DED-A8BA-EC1305A0BB9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6599" y="4214720"/>
            <a:ext cx="3145809" cy="2505673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="" xmlns:a16="http://schemas.microsoft.com/office/drawing/2014/main" id="{20209AAE-7B10-467B-B114-249EE1FF1EE3}"/>
              </a:ext>
            </a:extLst>
          </p:cNvPr>
          <p:cNvSpPr txBox="1"/>
          <p:nvPr/>
        </p:nvSpPr>
        <p:spPr>
          <a:xfrm>
            <a:off x="2884057" y="2074404"/>
            <a:ext cx="6690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故事的独孤三剑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150" name="图片 149">
            <a:extLst>
              <a:ext uri="{FF2B5EF4-FFF2-40B4-BE49-F238E27FC236}">
                <a16:creationId xmlns="" xmlns:a16="http://schemas.microsoft.com/office/drawing/2014/main" id="{386BA7ED-6C5D-4D46-92B1-71942008F5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79894" t="-7176" r="-2213" b="34190"/>
          <a:stretch/>
        </p:blipFill>
        <p:spPr>
          <a:xfrm>
            <a:off x="1851329" y="763818"/>
            <a:ext cx="1219200" cy="578451"/>
          </a:xfrm>
          <a:prstGeom prst="rect">
            <a:avLst/>
          </a:prstGeom>
        </p:spPr>
      </p:pic>
      <p:pic>
        <p:nvPicPr>
          <p:cNvPr id="8" name="佐藤利奈,大亀あすか - ごはんの練習">
            <a:hlinkClick r:id="" action="ppaction://media"/>
            <a:extLst>
              <a:ext uri="{FF2B5EF4-FFF2-40B4-BE49-F238E27FC236}">
                <a16:creationId xmlns="" xmlns:a16="http://schemas.microsoft.com/office/drawing/2014/main" id="{4D8AA0DB-4B4D-4F2E-8AA3-1E6C69018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-1073722" y="-957619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99" y="1814606"/>
            <a:ext cx="3436063" cy="3352866"/>
          </a:xfr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11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我的妹妹不可能那么可爱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6908" y="2269456"/>
            <a:ext cx="4755692" cy="266974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2846100" y="5351705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阳志平</a:t>
            </a:r>
            <a:endParaRPr lang="en-US" altLang="zh-CN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斯多瑞族族长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42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我的妹妹不可能那么可爱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01" y="1412887"/>
            <a:ext cx="8528735" cy="4797413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8175103" y="5670911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Hannotate SC" charset="-122"/>
                <a:ea typeface="Hannotate SC" charset="-122"/>
                <a:cs typeface="Hannotate SC" charset="-122"/>
              </a:rPr>
              <a:t>踏上斩杀魔王之路</a:t>
            </a:r>
            <a:endParaRPr lang="zh-CN" altLang="en-US" dirty="0">
              <a:solidFill>
                <a:schemeClr val="bg1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274598"/>
      </p:ext>
    </p:extLst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45" y="1261221"/>
            <a:ext cx="8494525" cy="47781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12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我的妹妹不可能那么可爱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8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4" y="1354538"/>
            <a:ext cx="8083551" cy="5052220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2285998" y="5483428"/>
            <a:ext cx="3019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一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边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四处旅行学习各路武功，一边学习【信息分析】心法。</a:t>
            </a:r>
          </a:p>
          <a:p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我的妹妹不可能那么可爱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4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1DA889A7-19E1-4EBE-8977-91B6557A0A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C98C2EB-5E4C-43D5-BB7A-01F13E6E62D8}"/>
              </a:ext>
            </a:extLst>
          </p:cNvPr>
          <p:cNvSpPr txBox="1"/>
          <p:nvPr/>
        </p:nvSpPr>
        <p:spPr>
          <a:xfrm>
            <a:off x="4679294" y="1935193"/>
            <a:ext cx="2760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的师傅不可能那么厉害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B798A7A3-DDB5-4F7C-A674-05D3720D24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r="59575"/>
          <a:stretch/>
        </p:blipFill>
        <p:spPr>
          <a:xfrm>
            <a:off x="9840686" y="1005128"/>
            <a:ext cx="1581397" cy="567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B579779-48D3-4F4C-8FC8-41E2AFBD0E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79894" t="-7176" r="-2213" b="34190"/>
          <a:stretch/>
        </p:blipFill>
        <p:spPr>
          <a:xfrm>
            <a:off x="1688602" y="1038480"/>
            <a:ext cx="1125990" cy="5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pic>
        <p:nvPicPr>
          <p:cNvPr id="59394" name="Picture 2" descr="https://uploader.shimo.im/f/qAzZAYilbCErc51a.png!thumbnai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9643" y="1860923"/>
            <a:ext cx="4399457" cy="4003506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95" y="2146301"/>
            <a:ext cx="5490224" cy="34698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66739" y="5125107"/>
            <a:ext cx="364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Hannotate SC" charset="-122"/>
                <a:ea typeface="Hannotate SC" charset="-122"/>
                <a:cs typeface="Hannotate SC" charset="-122"/>
              </a:rPr>
              <a:t>谷歌学术之谷</a:t>
            </a:r>
            <a:endParaRPr lang="zh-CN" altLang="en-US" dirty="0">
              <a:solidFill>
                <a:schemeClr val="bg1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</p:spTree>
    <p:extLst>
      <p:ext uri="{BB962C8B-B14F-4D97-AF65-F5344CB8AC3E}">
        <p14:creationId xmlns:p14="http://schemas.microsoft.com/office/powerpoint/2010/main" val="1522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12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493215" y="2551238"/>
            <a:ext cx="3851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金士奇发现他天赋极佳，多门武艺傍身，但实战相互掣肘，难以发挥本来实力。</a:t>
            </a:r>
          </a:p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金士奇说：“想知道为什么你打不过别人吗？天下武学门派众多，不可能全学会，而且招式良莠不齐。我有一招，能以不变应万变。答对我问题可以传授给你。</a:t>
            </a:r>
          </a:p>
        </p:txBody>
      </p:sp>
      <p:pic>
        <p:nvPicPr>
          <p:cNvPr id="14" name="Picture 2" descr="https://uploader.shimo.im/f/0us2mFImGJ0QBaVv.gif"/>
          <p:cNvPicPr>
            <a:picLocks noChangeAspect="1" noChangeArrowheads="1"/>
          </p:cNvPicPr>
          <p:nvPr/>
        </p:nvPicPr>
        <p:blipFill rotWithShape="1">
          <a:blip r:embed="rId9" cstate="print"/>
          <a:srcRect l="23400" r="15818"/>
          <a:stretch/>
        </p:blipFill>
        <p:spPr bwMode="auto">
          <a:xfrm>
            <a:off x="7491793" y="1736668"/>
            <a:ext cx="2634904" cy="3251227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6870252" y="5178395"/>
            <a:ext cx="38779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Walter </a:t>
            </a:r>
            <a:r>
              <a:rPr lang="en-US" altLang="zh-CN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Kintsch</a:t>
            </a:r>
            <a:endParaRPr lang="en-US" altLang="zh-CN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认知科学学会和心理学学会理事主席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3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0452" y="2519466"/>
            <a:ext cx="5907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annotate SC" charset="-122"/>
                <a:ea typeface="Hannotate SC" charset="-122"/>
                <a:cs typeface="Hannotate SC" charset="-122"/>
              </a:rPr>
              <a:t>——————————</a:t>
            </a:r>
            <a:r>
              <a:rPr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，第二天，他身上都是瘀伤</a:t>
            </a:r>
            <a:r>
              <a:rPr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。</a:t>
            </a:r>
            <a:endParaRPr lang="en-US" altLang="zh-CN" sz="20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en-US" sz="2000" dirty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en-US" altLang="zh-CN" sz="2000" dirty="0">
                <a:latin typeface="Hannotate SC" charset="-122"/>
                <a:ea typeface="Hannotate SC" charset="-122"/>
                <a:cs typeface="Hannotate SC" charset="-122"/>
              </a:rPr>
              <a:t>1</a:t>
            </a:r>
            <a:r>
              <a:rPr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、小明的哥哥不停地打他。第二天，他身上都是瘀伤</a:t>
            </a:r>
            <a:r>
              <a:rPr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。</a:t>
            </a:r>
            <a:endParaRPr lang="en-US" altLang="zh-CN" sz="20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en-US" sz="2000" dirty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en-US" altLang="zh-CN" sz="2000" dirty="0">
                <a:latin typeface="Hannotate SC" charset="-122"/>
                <a:ea typeface="Hannotate SC" charset="-122"/>
                <a:cs typeface="Hannotate SC" charset="-122"/>
              </a:rPr>
              <a:t>2</a:t>
            </a:r>
            <a:r>
              <a:rPr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、小明的母亲对他大发雷霆。 第二天，他身上都是瘀伤</a:t>
            </a:r>
            <a:r>
              <a:rPr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。</a:t>
            </a:r>
            <a:endParaRPr lang="en-US" altLang="zh-CN" sz="20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en-US" sz="2000" dirty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en-US" altLang="zh-CN" sz="2000" dirty="0">
                <a:latin typeface="Hannotate SC" charset="-122"/>
                <a:ea typeface="Hannotate SC" charset="-122"/>
                <a:cs typeface="Hannotate SC" charset="-122"/>
              </a:rPr>
              <a:t>3</a:t>
            </a:r>
            <a:r>
              <a:rPr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、小明去邻居家玩。第二天，他身上都是瘀伤</a:t>
            </a:r>
            <a:r>
              <a:rPr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。</a:t>
            </a:r>
            <a:endParaRPr lang="en-US" altLang="zh-CN" sz="2000" dirty="0" smtClean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8" b="18148"/>
          <a:stretch/>
        </p:blipFill>
        <p:spPr>
          <a:xfrm>
            <a:off x="7097271" y="1694485"/>
            <a:ext cx="3860192" cy="44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13" name="图片 12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1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  <p:sp>
        <p:nvSpPr>
          <p:cNvPr id="10" name="TextBox 2"/>
          <p:cNvSpPr txBox="1"/>
          <p:nvPr/>
        </p:nvSpPr>
        <p:spPr>
          <a:xfrm>
            <a:off x="1953718" y="3027216"/>
            <a:ext cx="418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令狐冲初次挑战魔王“欧迪森”失败，负伤逃亡。</a:t>
            </a:r>
            <a:endParaRPr lang="zh-CN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61" y="1482181"/>
            <a:ext cx="3183692" cy="45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  <p:sp>
        <p:nvSpPr>
          <p:cNvPr id="2" name="矩形 1"/>
          <p:cNvSpPr/>
          <p:nvPr/>
        </p:nvSpPr>
        <p:spPr>
          <a:xfrm>
            <a:off x="3048000" y="59530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mtClean="0">
                <a:latin typeface="Hannotate SC" charset="-122"/>
                <a:ea typeface="Hannotate SC" charset="-122"/>
                <a:cs typeface="Hannotate SC" charset="-122"/>
              </a:rPr>
              <a:t>知网城堡</a:t>
            </a:r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72" y="1589469"/>
            <a:ext cx="6733056" cy="420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4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190AF63-1D47-4DEB-BFEE-5ECC671D79D1}"/>
              </a:ext>
            </a:extLst>
          </p:cNvPr>
          <p:cNvGrpSpPr/>
          <p:nvPr/>
        </p:nvGrpSpPr>
        <p:grpSpPr>
          <a:xfrm>
            <a:off x="-65032" y="149809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1DA889A7-19E1-4EBE-8977-91B6557A0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9C98C2EB-5E4C-43D5-BB7A-01F13E6E62D8}"/>
              </a:ext>
            </a:extLst>
          </p:cNvPr>
          <p:cNvSpPr txBox="1"/>
          <p:nvPr/>
        </p:nvSpPr>
        <p:spPr>
          <a:xfrm>
            <a:off x="4679294" y="1918375"/>
            <a:ext cx="2760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的妹妹不可能那么可爱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B798A7A3-DDB5-4F7C-A674-05D3720D241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r="59575"/>
          <a:stretch/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2B579779-48D3-4F4C-8FC8-41E2AFBD0EB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79894" t="-7176" r="-2213" b="34190"/>
          <a:stretch/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56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5529" y="3591473"/>
            <a:ext cx="46937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>
                <a:latin typeface="Hannotate SC" charset="-122"/>
                <a:ea typeface="Hannotate SC" charset="-122"/>
                <a:cs typeface="Hannotate SC" charset="-122"/>
              </a:rPr>
              <a:t>《三国演义》中，刘关张三人在桃源结义，读者可能会出现几层情感？</a:t>
            </a:r>
          </a:p>
          <a:p>
            <a:endParaRPr lang="zh-CN" altLang="en-US" sz="2400" dirty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89090" name="Picture 2" descr="https://uploader.shimo.im/f/XNgQN5iG34QlOfQi.jpg!thumbnai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2500" y="1727516"/>
            <a:ext cx="5215211" cy="3807932"/>
          </a:xfrm>
          <a:prstGeom prst="rect">
            <a:avLst/>
          </a:prstGeom>
          <a:noFill/>
        </p:spPr>
      </p:pic>
      <p:sp>
        <p:nvSpPr>
          <p:cNvPr id="7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  <p:sp>
        <p:nvSpPr>
          <p:cNvPr id="8" name="矩形 7"/>
          <p:cNvSpPr/>
          <p:nvPr/>
        </p:nvSpPr>
        <p:spPr>
          <a:xfrm>
            <a:off x="7660739" y="5723774"/>
            <a:ext cx="22637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Philip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Johnson-Laird</a:t>
            </a:r>
            <a:endParaRPr lang="en-US" altLang="zh-CN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普林斯顿大学教授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9418" y="262841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Hannotate SC" charset="-122"/>
                <a:ea typeface="Hannotate SC" charset="-122"/>
                <a:cs typeface="Hannotate SC" charset="-122"/>
              </a:rPr>
              <a:t>情感剑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83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13" name="图片 12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1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  <p:sp>
        <p:nvSpPr>
          <p:cNvPr id="10" name="矩形 9"/>
          <p:cNvSpPr/>
          <p:nvPr/>
        </p:nvSpPr>
        <p:spPr>
          <a:xfrm>
            <a:off x="5542002" y="184810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Hannotate SC" charset="-122"/>
                <a:ea typeface="Hannotate SC" charset="-122"/>
                <a:cs typeface="Hannotate SC" charset="-122"/>
              </a:rPr>
              <a:t>情感剑</a:t>
            </a:r>
            <a:endParaRPr lang="zh-CN" altLang="en-US" sz="2400" dirty="0"/>
          </a:p>
        </p:txBody>
      </p:sp>
      <p:sp>
        <p:nvSpPr>
          <p:cNvPr id="11" name="TextBox 2"/>
          <p:cNvSpPr txBox="1"/>
          <p:nvPr/>
        </p:nvSpPr>
        <p:spPr>
          <a:xfrm>
            <a:off x="1868615" y="2847007"/>
            <a:ext cx="9042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令狐冲答：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一层是喜悦，三人相互找到人生中除亲人外最重要的兄弟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二层是悲伤，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刘关张根据真实历史改编，现在的三人越是开心，结局越是不忍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诉说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en-US" altLang="zh-CN" dirty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三层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是记忆中的情感，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观众想起自己的发小，两种感情相互共鸣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。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10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02875" y="1695714"/>
            <a:ext cx="463022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 smtClean="0">
                <a:latin typeface="Hannotate SC" charset="-122"/>
                <a:ea typeface="Hannotate SC" charset="-122"/>
                <a:cs typeface="Hannotate SC" charset="-122"/>
              </a:rPr>
              <a:t>同理心式：</a:t>
            </a:r>
            <a:r>
              <a:rPr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智慧之物，皆有模拟之能。我们沉浸故事时，感受他的感受，渴望他的渴望，恐惧他的恐惧</a:t>
            </a:r>
            <a:r>
              <a:rPr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。</a:t>
            </a:r>
            <a:endParaRPr lang="en-US" altLang="zh-CN" sz="20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zh-CN" sz="20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zh-CN" sz="2000" dirty="0" smtClean="0">
                <a:latin typeface="Hannotate SC" charset="-122"/>
                <a:ea typeface="Hannotate SC" charset="-122"/>
                <a:cs typeface="Hannotate SC" charset="-122"/>
              </a:rPr>
              <a:t>同情心式：</a:t>
            </a:r>
            <a:r>
              <a:rPr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与同理心式不同。从自身的情感出发，你讨厌反派，也会因为反派遭遇而同情他</a:t>
            </a:r>
            <a:r>
              <a:rPr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。</a:t>
            </a:r>
            <a:endParaRPr lang="en-US" altLang="zh-CN" sz="20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zh-CN" sz="20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zh-CN" sz="2000" dirty="0" smtClean="0">
                <a:latin typeface="Hannotate SC" charset="-122"/>
                <a:ea typeface="Hannotate SC" charset="-122"/>
                <a:cs typeface="Hannotate SC" charset="-122"/>
              </a:rPr>
              <a:t>记忆情绪式：</a:t>
            </a:r>
            <a:r>
              <a:rPr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好的故事可以唤起观众过去的记忆，从而激发相类似的情感，引起共鸣。</a:t>
            </a:r>
            <a:endParaRPr lang="zh-CN" altLang="en-US" sz="2400" dirty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6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2" y="1392540"/>
            <a:ext cx="3592033" cy="49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12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7"/>
          <a:stretch/>
        </p:blipFill>
        <p:spPr>
          <a:xfrm>
            <a:off x="2160095" y="1519505"/>
            <a:ext cx="3366706" cy="4012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79" y="1512225"/>
            <a:ext cx="2963041" cy="444456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838420" y="5190584"/>
            <a:ext cx="22621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James </a:t>
            </a:r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S. </a:t>
            </a:r>
            <a:r>
              <a:rPr lang="en-US" altLang="zh-CN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Nairne</a:t>
            </a:r>
            <a:endParaRPr lang="en-US" altLang="zh-CN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适应性记忆的提出者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5448" y="558767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知识图谱</a:t>
            </a:r>
            <a:r>
              <a:rPr lang="zh-CN" altLang="en-US" smtClean="0">
                <a:latin typeface="Hannotate SC" charset="-122"/>
                <a:ea typeface="Hannotate SC" charset="-122"/>
                <a:cs typeface="Hannotate SC" charset="-122"/>
              </a:rPr>
              <a:t>迷宫与论文塔</a:t>
            </a:r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97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70222" y="4820510"/>
            <a:ext cx="9521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芸芸众生几亿亿数，皆由百万年前的猿猴演化而来，受到底层基因约束，天生携带许多适应性模块。我们容易记住百万年前的事物，与生存、繁衍等相关的事物。例如，不同民族不同文化对女性择偶偏好存在一致性。</a:t>
            </a:r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我的师傅不可能那么厉害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14" y="2352426"/>
            <a:ext cx="8703771" cy="2159000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5471114" y="1508374"/>
            <a:ext cx="9521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Hannotate SC" charset="-122"/>
                <a:ea typeface="Hannotate SC" charset="-122"/>
                <a:cs typeface="Hannotate SC" charset="-122"/>
              </a:rPr>
              <a:t>演化剑</a:t>
            </a:r>
            <a:endParaRPr lang="zh-CN" altLang="en-US" sz="2400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3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165575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126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1605" y="297309"/>
            <a:ext cx="676715" cy="707197"/>
          </a:xfrm>
          <a:prstGeom prst="rect">
            <a:avLst/>
          </a:prstGeom>
        </p:spPr>
      </p:pic>
      <p:sp>
        <p:nvSpPr>
          <p:cNvPr id="13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15483" y="5549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第二章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我的师傅不可能那么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厉害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75" y="1457090"/>
            <a:ext cx="9613980" cy="405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286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190AF63-1D47-4DEB-BFEE-5ECC671D79D1}"/>
              </a:ext>
            </a:extLst>
          </p:cNvPr>
          <p:cNvGrpSpPr/>
          <p:nvPr/>
        </p:nvGrpSpPr>
        <p:grpSpPr>
          <a:xfrm>
            <a:off x="-65032" y="149809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1DA889A7-19E1-4EBE-8977-91B6557A0AD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9C98C2EB-5E4C-43D5-BB7A-01F13E6E62D8}"/>
              </a:ext>
            </a:extLst>
          </p:cNvPr>
          <p:cNvSpPr txBox="1"/>
          <p:nvPr/>
        </p:nvSpPr>
        <p:spPr>
          <a:xfrm>
            <a:off x="4764173" y="1993663"/>
            <a:ext cx="2590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第三章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的魔王不可能那么菜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B798A7A3-DDB5-4F7C-A674-05D3720D241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r="59575"/>
          <a:stretch/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2B579779-48D3-4F4C-8FC8-41E2AFBD0EB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79894" t="-7176" r="-2213" b="34190"/>
          <a:stretch/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1749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165575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126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1605" y="297309"/>
            <a:ext cx="676715" cy="707197"/>
          </a:xfrm>
          <a:prstGeom prst="rect">
            <a:avLst/>
          </a:prstGeom>
        </p:spPr>
      </p:pic>
      <p:sp>
        <p:nvSpPr>
          <p:cNvPr id="2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15483" y="5549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第三章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我的魔王不可能那么菜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20249" y="5314469"/>
            <a:ext cx="377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欧迪森</a:t>
            </a:r>
            <a:r>
              <a:rPr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手下的</a:t>
            </a:r>
            <a:r>
              <a:rPr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无聊</a:t>
            </a:r>
            <a:r>
              <a:rPr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魔和</a:t>
            </a:r>
            <a:r>
              <a:rPr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庸俗</a:t>
            </a:r>
            <a:r>
              <a:rPr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魔</a:t>
            </a:r>
            <a:endParaRPr lang="zh-CN" altLang="zh-CN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105474" name="Picture 2" descr="https://uploader.shimo.im/f/0SWGwcbwetICKzck.png!thumbnai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85591" y="1488326"/>
            <a:ext cx="8582409" cy="36932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06286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第三章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我的魔王不可能那么菜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44" y="1392540"/>
            <a:ext cx="7405511" cy="4165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57513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你能打败</a:t>
            </a:r>
            <a:r>
              <a:rPr lang="en-US" altLang="zh-CN" dirty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无聊</a:t>
            </a:r>
            <a:r>
              <a:rPr lang="en-US" altLang="zh-CN" dirty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和</a:t>
            </a:r>
            <a:r>
              <a:rPr lang="en-US" altLang="zh-CN" dirty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庸俗</a:t>
            </a:r>
            <a:r>
              <a:rPr lang="en-US" altLang="zh-CN" dirty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，不代表能够战胜我。你看来并没有人类世界吹嘘的那么厉害。</a:t>
            </a:r>
          </a:p>
        </p:txBody>
      </p:sp>
    </p:spTree>
    <p:extLst>
      <p:ext uri="{BB962C8B-B14F-4D97-AF65-F5344CB8AC3E}">
        <p14:creationId xmlns:p14="http://schemas.microsoft.com/office/powerpoint/2010/main" val="12572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12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第三章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我的魔王不可能那么菜</a:t>
            </a:r>
          </a:p>
        </p:txBody>
      </p:sp>
      <p:sp>
        <p:nvSpPr>
          <p:cNvPr id="13" name="矩形 12"/>
          <p:cNvSpPr/>
          <p:nvPr/>
        </p:nvSpPr>
        <p:spPr>
          <a:xfrm>
            <a:off x="1546377" y="1865438"/>
            <a:ext cx="68595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城堡的深处，令狐冲再战</a:t>
            </a:r>
            <a:r>
              <a:rPr lang="en-US" altLang="zh-CN" dirty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欧迪森</a:t>
            </a:r>
            <a:r>
              <a:rPr lang="en-US" altLang="zh-CN" dirty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。令狐冲相继使出认知剑、情感剑、演化剑，魔王却纹丝不动。他摇了摇手指：“自寻死路，还没吸取上次教训。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”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令狐冲丢掉了手中的剑，气势大涨：“这三剑不是招式本身，而是可以容纳世间所有招式的存在，追求的是无招胜有招。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”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“无招胜有招？这次我不会让你逃脱的，交出你的心智！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”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令狐冲后撤几步，蹲下，运起信息分析心法，突然，整个人化作一道剑光向</a:t>
            </a:r>
            <a:r>
              <a:rPr lang="en-US" altLang="zh-CN" dirty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欧迪森</a:t>
            </a:r>
            <a:r>
              <a:rPr lang="en-US" altLang="zh-CN" dirty="0">
                <a:latin typeface="Hannotate SC" charset="-122"/>
                <a:ea typeface="Hannotate SC" charset="-122"/>
                <a:cs typeface="Hannotate SC" charset="-122"/>
              </a:rPr>
              <a:t>"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杀去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。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天际，一颗流星划破黑暗向地面冲去。魔城，那一剑的光芒照耀永恒。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782" y="1627497"/>
            <a:ext cx="2433076" cy="4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68808" y="498542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的妹妹不可能那么可爱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74AC5183-5F45-4202-9DE1-F08D7EEB3651}"/>
              </a:ext>
            </a:extLst>
          </p:cNvPr>
          <p:cNvSpPr/>
          <p:nvPr/>
        </p:nvSpPr>
        <p:spPr>
          <a:xfrm>
            <a:off x="7663116" y="1645671"/>
            <a:ext cx="372737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传说中，北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境有个魔王“欧迪森”（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autism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），专食人类心智，受害者会患上一种名为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"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木头人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"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的疾病，患病者无法理解他人感受。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不过，在人类阵营，也有一股专门对付魔王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"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欧迪森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"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的力量，那就是斯多瑞（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story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）族。斯多瑞（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story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）族人的大脑</a:t>
            </a:r>
            <a:r>
              <a:rPr lang="zh-CN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天生携带</a:t>
            </a:r>
            <a:r>
              <a:rPr lang="en-US" altLang="zh-CN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"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诠释者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"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天赋，可以赋予故事力量，专门用于攻击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"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欧迪森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"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5" y="1752601"/>
            <a:ext cx="6956631" cy="39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158031" y="5708322"/>
            <a:ext cx="220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欧</a:t>
            </a:r>
            <a:r>
              <a:rPr lang="zh-CN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迪森 </a:t>
            </a:r>
            <a:r>
              <a:rPr lang="en-US" altLang="zh-CN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Vs</a:t>
            </a:r>
            <a:r>
              <a:rPr lang="zh-CN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 斯多瑞族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1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13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68808" y="498542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第三章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我的魔王不可能那么菜</a:t>
            </a:r>
          </a:p>
        </p:txBody>
      </p:sp>
      <p:sp>
        <p:nvSpPr>
          <p:cNvPr id="8" name="TextBox 11"/>
          <p:cNvSpPr txBox="1"/>
          <p:nvPr/>
        </p:nvSpPr>
        <p:spPr>
          <a:xfrm>
            <a:off x="926144" y="2539984"/>
            <a:ext cx="7641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因为这三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招剑式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帮我理解人类大脑的运行规律（深刻理解）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让我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理解他人那脆弱而敏感的情绪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（道德）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让我有目的地学习适合自己的剑招（行动）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endParaRPr lang="zh-CN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让我以不变应万变，面对不同的人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和事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，我都能立于不败之地（机会）</a:t>
            </a:r>
            <a:endParaRPr lang="zh-CN" altLang="zh-CN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47" y="1592989"/>
            <a:ext cx="2341256" cy="46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17" name="图片 16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23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第三章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我的魔王不可能那么菜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672990"/>
            <a:ext cx="7442200" cy="3721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57308" y="5492624"/>
            <a:ext cx="657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一个方形的金属脑壳露了出来，眼睛的部位闪着诡异的红光。</a:t>
            </a:r>
          </a:p>
        </p:txBody>
      </p:sp>
    </p:spTree>
    <p:extLst>
      <p:ext uri="{BB962C8B-B14F-4D97-AF65-F5344CB8AC3E}">
        <p14:creationId xmlns:p14="http://schemas.microsoft.com/office/powerpoint/2010/main" val="17506286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第三章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我的魔王不可能那么菜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31119" r="15737" b="3517"/>
          <a:stretch/>
        </p:blipFill>
        <p:spPr>
          <a:xfrm>
            <a:off x="1060709" y="1583762"/>
            <a:ext cx="3751079" cy="27387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353052" y="4506971"/>
            <a:ext cx="657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Hannotate SC" charset="-122"/>
                <a:ea typeface="Hannotate SC" charset="-122"/>
                <a:cs typeface="Hannotate SC" charset="-122"/>
              </a:rPr>
              <a:t>Ghost</a:t>
            </a:r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" r="5101"/>
          <a:stretch/>
        </p:blipFill>
        <p:spPr>
          <a:xfrm>
            <a:off x="5563807" y="1539983"/>
            <a:ext cx="5077585" cy="318268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180644" y="5063357"/>
            <a:ext cx="10054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latin typeface="Hannotate SC" charset="-122"/>
                <a:ea typeface="Hannotate SC" charset="-122"/>
                <a:cs typeface="Hannotate SC" charset="-122"/>
              </a:rPr>
              <a:t>魔王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猛烈地抖动一下，发出吱吱的声音，红光彻底熄灭了。  </a:t>
            </a:r>
          </a:p>
          <a:p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252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24" name="图片 23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30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第三章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我的魔王不可能那么菜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712396" y="5386080"/>
            <a:ext cx="469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mtClean="0">
                <a:latin typeface="Hannotate SC" charset="-122"/>
                <a:ea typeface="Hannotate SC" charset="-122"/>
                <a:cs typeface="Hannotate SC" charset="-122"/>
              </a:rPr>
              <a:t>令狐</a:t>
            </a:r>
            <a:r>
              <a:rPr lang="zh-CN" altLang="zh-CN" dirty="0" smtClean="0">
                <a:latin typeface="Hannotate SC" charset="-122"/>
                <a:ea typeface="Hannotate SC" charset="-122"/>
                <a:cs typeface="Hannotate SC" charset="-122"/>
              </a:rPr>
              <a:t>冲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拿到了宝库之中的“</a:t>
            </a:r>
            <a:r>
              <a:rPr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Movie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”</a:t>
            </a:r>
            <a:endParaRPr lang="en-US" altLang="zh-CN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14" name="Picture 2" descr="https://uploader.shimo.im/f/kYqhWWnI6DoYfP4Y.png!thumbnai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99860" y="1670108"/>
            <a:ext cx="3774649" cy="3588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37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165575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126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1605" y="297309"/>
            <a:ext cx="676715" cy="707197"/>
          </a:xfrm>
          <a:prstGeom prst="rect">
            <a:avLst/>
          </a:prstGeom>
        </p:spPr>
      </p:pic>
      <p:sp>
        <p:nvSpPr>
          <p:cNvPr id="2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15483" y="5549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终章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屠魔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" t="6374" r="7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286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337987"/>
            <a:ext cx="11805470" cy="5905487"/>
            <a:chOff x="-65032" y="149809"/>
            <a:chExt cx="11805470" cy="5905487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158" y="1271634"/>
            <a:ext cx="10339712" cy="115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637" y="485487"/>
            <a:ext cx="676715" cy="707197"/>
          </a:xfrm>
          <a:prstGeom prst="rect">
            <a:avLst/>
          </a:prstGeom>
        </p:spPr>
      </p:pic>
      <p:sp>
        <p:nvSpPr>
          <p:cNvPr id="12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7394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信息清单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4" b="12608"/>
          <a:stretch/>
        </p:blipFill>
        <p:spPr>
          <a:xfrm>
            <a:off x="2588424" y="1517495"/>
            <a:ext cx="8003376" cy="43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68808" y="498542"/>
            <a:ext cx="538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小组成员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65373" y="2679254"/>
            <a:ext cx="249299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latin typeface="Hannotate SC" charset="-122"/>
                <a:ea typeface="Hannotate SC" charset="-122"/>
                <a:cs typeface="Hannotate SC" charset="-122"/>
              </a:rPr>
              <a:t>小组成员：</a:t>
            </a:r>
            <a:endParaRPr lang="en-US" altLang="zh-CN" sz="36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sz="3600" dirty="0" smtClean="0">
                <a:latin typeface="Hannotate SC" charset="-122"/>
                <a:ea typeface="Hannotate SC" charset="-122"/>
                <a:cs typeface="Hannotate SC" charset="-122"/>
              </a:rPr>
              <a:t>明一</a:t>
            </a:r>
            <a:endParaRPr lang="en-US" altLang="zh-CN" sz="36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sz="3600" dirty="0" smtClean="0">
                <a:latin typeface="Hannotate SC" charset="-122"/>
                <a:ea typeface="Hannotate SC" charset="-122"/>
                <a:cs typeface="Hannotate SC" charset="-122"/>
              </a:rPr>
              <a:t>星宇</a:t>
            </a:r>
            <a:endParaRPr lang="en-US" altLang="zh-CN" sz="36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sz="3600" dirty="0" smtClean="0">
                <a:latin typeface="Hannotate SC" charset="-122"/>
                <a:ea typeface="Hannotate SC" charset="-122"/>
                <a:cs typeface="Hannotate SC" charset="-122"/>
              </a:rPr>
              <a:t>多啦</a:t>
            </a:r>
            <a:r>
              <a:rPr lang="en-US" altLang="zh-CN" sz="3600" dirty="0" smtClean="0">
                <a:latin typeface="Hannotate SC" charset="-122"/>
                <a:ea typeface="Hannotate SC" charset="-122"/>
                <a:cs typeface="Hannotate SC" charset="-122"/>
              </a:rPr>
              <a:t>A</a:t>
            </a:r>
            <a:r>
              <a:rPr lang="zh-CN" altLang="en-US" sz="3600" dirty="0" smtClean="0">
                <a:latin typeface="Hannotate SC" charset="-122"/>
                <a:ea typeface="Hannotate SC" charset="-122"/>
                <a:cs typeface="Hannotate SC" charset="-122"/>
              </a:rPr>
              <a:t>梦</a:t>
            </a:r>
            <a:endParaRPr lang="zh-CN" altLang="en-US" sz="3600" dirty="0"/>
          </a:p>
        </p:txBody>
      </p:sp>
      <p:sp>
        <p:nvSpPr>
          <p:cNvPr id="20" name="矩形 19"/>
          <p:cNvSpPr/>
          <p:nvPr/>
        </p:nvSpPr>
        <p:spPr>
          <a:xfrm>
            <a:off x="7574214" y="2679254"/>
            <a:ext cx="249299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latin typeface="Hannotate SC" charset="-122"/>
                <a:ea typeface="Hannotate SC" charset="-122"/>
                <a:cs typeface="Hannotate SC" charset="-122"/>
              </a:rPr>
              <a:t>小组指导：</a:t>
            </a:r>
            <a:endParaRPr lang="en-US" altLang="zh-CN" sz="36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sz="3600" dirty="0" smtClean="0">
                <a:latin typeface="Hannotate SC" charset="-122"/>
                <a:ea typeface="Hannotate SC" charset="-122"/>
                <a:cs typeface="Hannotate SC" charset="-122"/>
              </a:rPr>
              <a:t>舟舟</a:t>
            </a:r>
            <a:endParaRPr lang="en-US" altLang="zh-CN" sz="36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sz="3600" dirty="0" smtClean="0">
                <a:latin typeface="Hannotate SC" charset="-122"/>
                <a:ea typeface="Hannotate SC" charset="-122"/>
                <a:cs typeface="Hannotate SC" charset="-122"/>
              </a:rPr>
              <a:t>周平</a:t>
            </a:r>
            <a:endParaRPr lang="en-US" altLang="zh-CN" sz="3600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r>
              <a:rPr lang="zh-CN" altLang="en-US" sz="3600" dirty="0" smtClean="0">
                <a:latin typeface="Hannotate SC" charset="-122"/>
                <a:ea typeface="Hannotate SC" charset="-122"/>
                <a:cs typeface="Hannotate SC" charset="-122"/>
              </a:rPr>
              <a:t>山鬼</a:t>
            </a:r>
            <a:endParaRPr lang="en-US" altLang="zh-CN" sz="3600" dirty="0" smtClean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B949A565-F083-4ED1-A28E-C3C22692CFCA}"/>
              </a:ext>
            </a:extLst>
          </p:cNvPr>
          <p:cNvGrpSpPr/>
          <p:nvPr/>
        </p:nvGrpSpPr>
        <p:grpSpPr>
          <a:xfrm>
            <a:off x="341926" y="208486"/>
            <a:ext cx="11441759" cy="5883467"/>
            <a:chOff x="341926" y="208486"/>
            <a:chExt cx="11441759" cy="5883467"/>
          </a:xfrm>
        </p:grpSpPr>
        <p:pic>
          <p:nvPicPr>
            <p:cNvPr id="135" name="图片 13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>
            <a:extLst>
              <a:ext uri="{FF2B5EF4-FFF2-40B4-BE49-F238E27FC236}">
                <a16:creationId xmlns="" xmlns:a16="http://schemas.microsoft.com/office/drawing/2014/main" id="{1BAFA7BC-5608-4A87-BF91-9451441194C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r="59575"/>
          <a:stretch/>
        </p:blipFill>
        <p:spPr>
          <a:xfrm>
            <a:off x="9038821" y="512495"/>
            <a:ext cx="2208207" cy="792549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="" xmlns:a16="http://schemas.microsoft.com/office/drawing/2014/main" id="{C7841B54-9F73-4DED-A8BA-EC1305A0BB9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6599" y="4214720"/>
            <a:ext cx="3145809" cy="2505673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="" xmlns:a16="http://schemas.microsoft.com/office/drawing/2014/main" id="{20209AAE-7B10-467B-B114-249EE1FF1EE3}"/>
              </a:ext>
            </a:extLst>
          </p:cNvPr>
          <p:cNvSpPr txBox="1"/>
          <p:nvPr/>
        </p:nvSpPr>
        <p:spPr>
          <a:xfrm>
            <a:off x="2884057" y="1919658"/>
            <a:ext cx="66905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感</a:t>
            </a:r>
            <a:r>
              <a:rPr lang="zh-CN" alt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谢观看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algn="ctr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欢迎提问</a:t>
            </a:r>
          </a:p>
        </p:txBody>
      </p:sp>
      <p:pic>
        <p:nvPicPr>
          <p:cNvPr id="150" name="图片 149">
            <a:extLst>
              <a:ext uri="{FF2B5EF4-FFF2-40B4-BE49-F238E27FC236}">
                <a16:creationId xmlns="" xmlns:a16="http://schemas.microsoft.com/office/drawing/2014/main" id="{386BA7ED-6C5D-4D46-92B1-71942008F5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79894" t="-7176" r="-2213" b="34190"/>
          <a:stretch/>
        </p:blipFill>
        <p:spPr>
          <a:xfrm>
            <a:off x="1851329" y="763818"/>
            <a:ext cx="1219200" cy="578451"/>
          </a:xfrm>
          <a:prstGeom prst="rect">
            <a:avLst/>
          </a:prstGeom>
        </p:spPr>
      </p:pic>
      <p:pic>
        <p:nvPicPr>
          <p:cNvPr id="8" name="佐藤利奈,大亀あすか - ごはんの練習">
            <a:hlinkClick r:id="" action="ppaction://media"/>
            <a:extLst>
              <a:ext uri="{FF2B5EF4-FFF2-40B4-BE49-F238E27FC236}">
                <a16:creationId xmlns="" xmlns:a16="http://schemas.microsoft.com/office/drawing/2014/main" id="{4D8AA0DB-4B4D-4F2E-8AA3-1E6C69018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-1073722" y="-9576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439587"/>
            <a:ext cx="11805470" cy="5905487"/>
            <a:chOff x="-65032" y="149809"/>
            <a:chExt cx="11805470" cy="5905487"/>
          </a:xfrm>
        </p:grpSpPr>
        <p:pic>
          <p:nvPicPr>
            <p:cNvPr id="135" name="图片 134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2050" name="Picture 2" descr="https://uploader.shimo.im/f/cp47ZJSxBZUJd0j5.png!thumbnai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01" y="1814007"/>
            <a:ext cx="5114112" cy="3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0158" y="1373234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6637" y="587087"/>
            <a:ext cx="676715" cy="707197"/>
          </a:xfrm>
          <a:prstGeom prst="rect">
            <a:avLst/>
          </a:prstGeom>
        </p:spPr>
      </p:pic>
      <p:sp>
        <p:nvSpPr>
          <p:cNvPr id="29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8410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可爱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75778" name="Picture 2" descr="https://uploader.shimo.im/f/taWdlvIv1iQZGApw.jpg!thumbnail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11077" y="1637956"/>
            <a:ext cx="2273300" cy="3773629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8032065" y="5518211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令狐冲</a:t>
            </a:r>
            <a:endParaRPr lang="en-US" altLang="zh-CN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天赋异禀的小虾米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4358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13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我的妹妹不可能那么可爱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516" y="1636888"/>
            <a:ext cx="3233884" cy="399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08" y="1636888"/>
            <a:ext cx="3233892" cy="396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4C5AD46F-6A43-40FC-8974-7AAA6224AF79}"/>
              </a:ext>
            </a:extLst>
          </p:cNvPr>
          <p:cNvGrpSpPr/>
          <p:nvPr/>
        </p:nvGrpSpPr>
        <p:grpSpPr>
          <a:xfrm>
            <a:off x="5926253" y="2850114"/>
            <a:ext cx="497540" cy="2102719"/>
            <a:chOff x="5859183" y="2273774"/>
            <a:chExt cx="609960" cy="2577834"/>
          </a:xfrm>
        </p:grpSpPr>
        <p:pic>
          <p:nvPicPr>
            <p:cNvPr id="17" name="图片 16">
              <a:extLst>
                <a:ext uri="{FF2B5EF4-FFF2-40B4-BE49-F238E27FC236}">
                  <a16:creationId xmlns="" xmlns:a16="http://schemas.microsoft.com/office/drawing/2014/main" id="{E00E6511-6545-474E-9B6A-68C0F1F9F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l="71332"/>
            <a:stretch/>
          </p:blipFill>
          <p:spPr>
            <a:xfrm rot="16200000" flipV="1">
              <a:off x="5590349" y="2542608"/>
              <a:ext cx="1129032" cy="591363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326B4B64-07F7-4890-B719-07E95EC87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l="61961"/>
            <a:stretch/>
          </p:blipFill>
          <p:spPr>
            <a:xfrm rot="16200000" flipV="1">
              <a:off x="5424399" y="3806864"/>
              <a:ext cx="1498125" cy="591363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1959110" y="5661852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莎士比亚</a:t>
            </a:r>
            <a:endParaRPr lang="en-US" altLang="zh-CN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代表作：</a:t>
            </a:r>
            <a:r>
              <a:rPr lang="en-US" altLang="zh-C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《</a:t>
            </a:r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哈姆雷特</a:t>
            </a:r>
            <a:r>
              <a:rPr lang="en-US" altLang="zh-C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》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3728" y="5597143"/>
            <a:ext cx="25314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张爱玲</a:t>
            </a:r>
            <a:endParaRPr lang="en-US" altLang="zh-CN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代表作：</a:t>
            </a:r>
            <a:r>
              <a:rPr lang="en-US" altLang="zh-C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《</a:t>
            </a:r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倾城之恋</a:t>
            </a:r>
            <a:r>
              <a:rPr lang="en-US" altLang="zh-C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》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5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439587"/>
            <a:ext cx="11805470" cy="5905487"/>
            <a:chOff x="-65032" y="149809"/>
            <a:chExt cx="11805470" cy="5905487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158" y="1373234"/>
            <a:ext cx="10339712" cy="11583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637" y="587087"/>
            <a:ext cx="676715" cy="707197"/>
          </a:xfrm>
          <a:prstGeom prst="rect">
            <a:avLst/>
          </a:prstGeom>
        </p:spPr>
      </p:pic>
      <p:sp>
        <p:nvSpPr>
          <p:cNvPr id="27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8410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我的妹妹不可能那么可爱</a:t>
            </a:r>
          </a:p>
        </p:txBody>
      </p:sp>
      <p:pic>
        <p:nvPicPr>
          <p:cNvPr id="10" name="Picture 2" descr="https://uploader.shimo.im/f/dBoAqVvYMlUJIQDg.png!thumbnai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05" y="1705819"/>
            <a:ext cx="7275206" cy="409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"/>
          <p:cNvSpPr txBox="1"/>
          <p:nvPr/>
        </p:nvSpPr>
        <p:spPr>
          <a:xfrm>
            <a:off x="8272808" y="5274728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Hannotate SC" charset="-122"/>
                <a:ea typeface="Hannotate SC" charset="-122"/>
                <a:cs typeface="Hannotate SC" charset="-122"/>
              </a:rPr>
              <a:t>魔王俘获妹妹</a:t>
            </a:r>
            <a:endParaRPr lang="zh-CN" altLang="en-US" dirty="0">
              <a:solidFill>
                <a:schemeClr val="bg1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7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13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68808" y="498542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我的妹妹不可能那么可爱</a:t>
            </a:r>
          </a:p>
        </p:txBody>
      </p:sp>
      <p:pic>
        <p:nvPicPr>
          <p:cNvPr id="6146" name="Picture 2" descr="https://uploader.shimo.im/f/gSm9Gude2goeQFjT.jpg!thumbnai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644" y="1396588"/>
            <a:ext cx="8444226" cy="474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30822" y="1760882"/>
            <a:ext cx="187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至高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之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天</a:t>
            </a:r>
            <a:endParaRPr lang="en-US" altLang="zh-CN" dirty="0" smtClean="0"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先知所在地</a:t>
            </a:r>
            <a:endParaRPr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10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4">
            <a:extLst>
              <a:ext uri="{FF2B5EF4-FFF2-40B4-BE49-F238E27FC236}">
                <a16:creationId xmlns="" xmlns:a16="http://schemas.microsoft.com/office/drawing/2014/main" id="{346F4793-9545-4817-BAFA-50B986289D55}"/>
              </a:ext>
            </a:extLst>
          </p:cNvPr>
          <p:cNvGrpSpPr/>
          <p:nvPr/>
        </p:nvGrpSpPr>
        <p:grpSpPr>
          <a:xfrm>
            <a:off x="0" y="439587"/>
            <a:ext cx="11805470" cy="5905487"/>
            <a:chOff x="-65032" y="149809"/>
            <a:chExt cx="11805470" cy="5905487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058EF380-3BFA-4D4F-905D-20E68FCB7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3419"/>
            <a:stretch/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="" xmlns:a16="http://schemas.microsoft.com/office/drawing/2014/main" id="{C0B7273D-A0E8-40B3-808C-F518C2973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="" xmlns:a16="http://schemas.microsoft.com/office/drawing/2014/main" id="{187EA6F5-50E0-4B99-B506-F3E5D19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="" xmlns:a16="http://schemas.microsoft.com/office/drawing/2014/main" id="{BFB9BEB1-EF4E-4D56-A896-BED2A3B6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158" y="1373234"/>
            <a:ext cx="10339712" cy="11583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637" y="587087"/>
            <a:ext cx="676715" cy="707197"/>
          </a:xfrm>
          <a:prstGeom prst="rect">
            <a:avLst/>
          </a:prstGeom>
        </p:spPr>
      </p:pic>
      <p:sp>
        <p:nvSpPr>
          <p:cNvPr id="27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2493215" y="841087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我的妹妹不可能那么可爱</a:t>
            </a:r>
          </a:p>
        </p:txBody>
      </p:sp>
      <p:sp>
        <p:nvSpPr>
          <p:cNvPr id="10" name="TextBox 2"/>
          <p:cNvSpPr txBox="1"/>
          <p:nvPr/>
        </p:nvSpPr>
        <p:spPr>
          <a:xfrm>
            <a:off x="7377533" y="3322294"/>
            <a:ext cx="3325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“少年，一路向北，找到魔王城，打败“欧迪森”，</a:t>
            </a:r>
            <a:r>
              <a:rPr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它的宝库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里有个叫</a:t>
            </a:r>
            <a:r>
              <a:rPr lang="en-US" altLang="zh-CN" dirty="0">
                <a:latin typeface="Hannotate SC" charset="-122"/>
                <a:ea typeface="Hannotate SC" charset="-122"/>
                <a:cs typeface="Hannotate SC" charset="-122"/>
              </a:rPr>
              <a:t>"movie"</a:t>
            </a:r>
            <a:r>
              <a:rPr lang="zh-CN" altLang="en-US" dirty="0">
                <a:latin typeface="Hannotate SC" charset="-122"/>
                <a:ea typeface="Hannotate SC" charset="-122"/>
                <a:cs typeface="Hannotate SC" charset="-122"/>
              </a:rPr>
              <a:t>的宝贝，或许能救回你的妹妹。”</a:t>
            </a:r>
          </a:p>
        </p:txBody>
      </p:sp>
      <p:pic>
        <p:nvPicPr>
          <p:cNvPr id="11" name="Picture 2" descr="https://uploader.shimo.im/f/gBVA7B5Efco5KfTq.jpg!thumbnai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51529" y="1705248"/>
            <a:ext cx="4913039" cy="41625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43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5AEC119-D292-4DE7-A603-35A5AA0E1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A1DC7A3-816F-46E4-9100-846497B742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49" y="1536700"/>
            <a:ext cx="3521346" cy="41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4C5AD46F-6A43-40FC-8974-7AAA6224AF79}"/>
              </a:ext>
            </a:extLst>
          </p:cNvPr>
          <p:cNvGrpSpPr/>
          <p:nvPr/>
        </p:nvGrpSpPr>
        <p:grpSpPr>
          <a:xfrm>
            <a:off x="5926253" y="2850114"/>
            <a:ext cx="497540" cy="2102719"/>
            <a:chOff x="5859183" y="2273774"/>
            <a:chExt cx="609960" cy="2577834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E00E6511-6545-474E-9B6A-68C0F1F9F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71332"/>
            <a:stretch/>
          </p:blipFill>
          <p:spPr>
            <a:xfrm rot="16200000" flipV="1">
              <a:off x="5590349" y="2542608"/>
              <a:ext cx="1129032" cy="59136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326B4B64-07F7-4890-B719-07E95EC87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61961"/>
            <a:stretch/>
          </p:blipFill>
          <p:spPr>
            <a:xfrm rot="16200000" flipV="1">
              <a:off x="5424399" y="3806864"/>
              <a:ext cx="1498125" cy="591363"/>
            </a:xfrm>
            <a:prstGeom prst="rect">
              <a:avLst/>
            </a:prstGeom>
          </p:spPr>
        </p:pic>
      </p:grpSp>
      <p:sp>
        <p:nvSpPr>
          <p:cNvPr id="12" name="文本框 24">
            <a:extLst>
              <a:ext uri="{FF2B5EF4-FFF2-40B4-BE49-F238E27FC236}">
                <a16:creationId xmlns="" xmlns:a16="http://schemas.microsoft.com/office/drawing/2014/main" id="{B530A438-E5D1-4114-9650-A1BEE01763C3}"/>
              </a:ext>
            </a:extLst>
          </p:cNvPr>
          <p:cNvSpPr txBox="1"/>
          <p:nvPr/>
        </p:nvSpPr>
        <p:spPr>
          <a:xfrm>
            <a:off x="1570222" y="490096"/>
            <a:ext cx="5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第一章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charset="-122"/>
                <a:ea typeface="HanziPen SC" charset="-122"/>
                <a:cs typeface="HanziPen SC" charset="-122"/>
              </a:rPr>
              <a:t>我的妹妹不可能那么可爱</a:t>
            </a:r>
          </a:p>
        </p:txBody>
      </p:sp>
      <p:sp>
        <p:nvSpPr>
          <p:cNvPr id="14" name="矩形 13"/>
          <p:cNvSpPr/>
          <p:nvPr/>
        </p:nvSpPr>
        <p:spPr>
          <a:xfrm>
            <a:off x="2124208" y="5801552"/>
            <a:ext cx="24929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埃斯库罗斯</a:t>
            </a:r>
            <a:endParaRPr lang="en-US" altLang="zh-CN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代表作：</a:t>
            </a:r>
            <a:r>
              <a:rPr lang="en-US" altLang="zh-C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《</a:t>
            </a:r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俄狄浦斯</a:t>
            </a:r>
            <a:r>
              <a:rPr lang="en-US" altLang="zh-C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》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1" r="37071" b="12029"/>
          <a:stretch/>
        </p:blipFill>
        <p:spPr>
          <a:xfrm>
            <a:off x="7249320" y="1536700"/>
            <a:ext cx="3225800" cy="40219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679226" y="5734096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紫式部</a:t>
            </a:r>
            <a:endParaRPr lang="en-US" altLang="zh-CN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  <a:p>
            <a:pPr algn="ctr"/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代表作：</a:t>
            </a:r>
            <a:r>
              <a:rPr lang="en-US" altLang="zh-C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《</a:t>
            </a:r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源氏物语</a:t>
            </a:r>
            <a:r>
              <a:rPr lang="en-US" altLang="zh-C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notate SC" charset="-122"/>
                <a:ea typeface="Hannotate SC" charset="-122"/>
                <a:cs typeface="Hannotate SC" charset="-122"/>
              </a:rPr>
              <a:t>》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4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卡通手绘课件PPT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YF补 汉仪夏日体+黑白emoji"/>
        <a:cs typeface=""/>
      </a:majorFont>
      <a:minorFont>
        <a:latin typeface="Arial"/>
        <a:ea typeface="YF补 汉仪夏日体+黑白emoj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1341</Words>
  <Application>Microsoft Macintosh PowerPoint</Application>
  <PresentationFormat>宽屏</PresentationFormat>
  <Paragraphs>155</Paragraphs>
  <Slides>37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Hannotate SC</vt:lpstr>
      <vt:lpstr>HanziPen SC</vt:lpstr>
      <vt:lpstr>YF补 汉仪夏日体+黑白emoji</vt:lpstr>
      <vt:lpstr>等线</vt:lpstr>
      <vt:lpstr>汉仪夏日体W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卡通手绘课件PPT</dc:title>
  <dc:creator>lenovo</dc:creator>
  <cp:lastModifiedBy>Microsoft Office 用户</cp:lastModifiedBy>
  <cp:revision>883</cp:revision>
  <dcterms:created xsi:type="dcterms:W3CDTF">2017-08-01T03:24:34Z</dcterms:created>
  <dcterms:modified xsi:type="dcterms:W3CDTF">2019-04-17T12:26:52Z</dcterms:modified>
</cp:coreProperties>
</file>